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11/6/20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11/6/20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11/6/20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11/6/20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11/6/20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11/6/20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11/6/20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11/6/20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11/6/20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11/6/20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11/6/20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11/6/20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85CEC77-8EC8-E44B-921B-92DAC2AAF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29140" b="286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1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F2C90-0003-9245-B3A9-EFC458090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461504"/>
          </a:xfrm>
        </p:spPr>
        <p:txBody>
          <a:bodyPr>
            <a:normAutofit/>
          </a:bodyPr>
          <a:lstStyle/>
          <a:p>
            <a:r>
              <a:rPr lang="en-US" sz="4400" dirty="0"/>
              <a:t>Use and knowledge of </a:t>
            </a:r>
            <a:r>
              <a:rPr lang="en-US" dirty="0" err="1"/>
              <a:t>CACTACEAE</a:t>
            </a:r>
            <a:br>
              <a:rPr lang="en-US" dirty="0"/>
            </a:br>
            <a:r>
              <a:rPr lang="en-US" sz="4000" dirty="0"/>
              <a:t>in northeastern brazil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95E766-6E26-8E4F-B0F7-DD79A54D6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708" y="4623127"/>
            <a:ext cx="9070848" cy="457201"/>
          </a:xfrm>
        </p:spPr>
        <p:txBody>
          <a:bodyPr>
            <a:normAutofit/>
          </a:bodyPr>
          <a:lstStyle/>
          <a:p>
            <a:r>
              <a:rPr lang="en-US" dirty="0"/>
              <a:t>M. Laverick</a:t>
            </a: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880711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85F47-BEA2-A740-BFAE-123CCA3A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Tacinga</a:t>
            </a:r>
            <a:r>
              <a:rPr lang="en-US" i="1" dirty="0"/>
              <a:t> </a:t>
            </a:r>
            <a:r>
              <a:rPr lang="en-US" i="1" dirty="0" err="1"/>
              <a:t>inamoena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FAD0-E2A0-8244-A4DD-EC6EA50D2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702" y="2441043"/>
            <a:ext cx="8058298" cy="3150062"/>
          </a:xfrm>
        </p:spPr>
        <p:txBody>
          <a:bodyPr/>
          <a:lstStyle/>
          <a:p>
            <a:r>
              <a:rPr lang="en-US" dirty="0"/>
              <a:t>Uses:</a:t>
            </a:r>
          </a:p>
          <a:p>
            <a:pPr lvl="1"/>
            <a:r>
              <a:rPr lang="en-US" dirty="0"/>
              <a:t>Fodder only (burnt or cut)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727244-6A90-B44D-8534-A9BAA5A58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200" y="1793574"/>
            <a:ext cx="3319694" cy="4421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BA8B7C-15A6-E441-AFAB-36E43D92D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38" y="1793574"/>
            <a:ext cx="3175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5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720B6-E358-6749-A0E0-2F7DEDAE3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Tacinga</a:t>
            </a:r>
            <a:r>
              <a:rPr lang="en-US" i="1" dirty="0"/>
              <a:t> </a:t>
            </a:r>
            <a:r>
              <a:rPr lang="en-US" i="1" dirty="0" err="1"/>
              <a:t>palmadora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D0B78-FC39-B74D-96E2-3729C0C49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Uses:</a:t>
            </a:r>
          </a:p>
          <a:p>
            <a:pPr lvl="1"/>
            <a:r>
              <a:rPr lang="en-US" dirty="0"/>
              <a:t>Human food</a:t>
            </a:r>
          </a:p>
          <a:p>
            <a:pPr lvl="1"/>
            <a:r>
              <a:rPr lang="en-US" dirty="0"/>
              <a:t>Ornamental </a:t>
            </a:r>
          </a:p>
          <a:p>
            <a:pPr lvl="1"/>
            <a:r>
              <a:rPr lang="en-US" dirty="0"/>
              <a:t>Fodder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3C297-CBC7-0D4A-973A-B1AA0589D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91" y="1940137"/>
            <a:ext cx="5493712" cy="4109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143494-B46B-2841-8377-1445C7F8B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51" y="3473938"/>
            <a:ext cx="3655290" cy="274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6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3D4CD-56D1-B84A-A521-691FDCA4E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B06E9-5D61-D643-A4C8-39004B2A1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 uses of </a:t>
            </a:r>
            <a:r>
              <a:rPr lang="en-US" dirty="0" err="1"/>
              <a:t>cactaceae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Forage </a:t>
            </a:r>
          </a:p>
          <a:p>
            <a:pPr lvl="1"/>
            <a:r>
              <a:rPr lang="en-US" dirty="0"/>
              <a:t>Food</a:t>
            </a:r>
          </a:p>
          <a:p>
            <a:pPr lvl="1"/>
            <a:r>
              <a:rPr lang="en-US" dirty="0"/>
              <a:t>Construction</a:t>
            </a:r>
          </a:p>
          <a:p>
            <a:r>
              <a:rPr lang="en-US" dirty="0"/>
              <a:t>Most commonly used plant:</a:t>
            </a:r>
          </a:p>
          <a:p>
            <a:pPr lvl="1"/>
            <a:r>
              <a:rPr lang="en-US" i="1" dirty="0"/>
              <a:t>P. </a:t>
            </a:r>
            <a:r>
              <a:rPr lang="en-US" i="1" dirty="0" err="1"/>
              <a:t>Pachyladus</a:t>
            </a:r>
            <a:r>
              <a:rPr lang="en-US" i="1" dirty="0"/>
              <a:t>!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49C0FC-8B36-794D-A265-323BE3BAC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0" t="70927" r="54400" b="2277"/>
          <a:stretch/>
        </p:blipFill>
        <p:spPr>
          <a:xfrm>
            <a:off x="4887575" y="1830695"/>
            <a:ext cx="6600153" cy="301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37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B01AE-9888-2041-A66C-9C2D2F7A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dirty="0"/>
              <a:t>Questions?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BAC24F-00E1-FF4B-B874-8B7A764F3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798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7A272-B1E7-F249-9923-24B629AA2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>
            <a:normAutofit/>
          </a:bodyPr>
          <a:lstStyle/>
          <a:p>
            <a:r>
              <a:rPr lang="en-US" dirty="0"/>
              <a:t>Favorite plant of the set?</a:t>
            </a:r>
          </a:p>
          <a:p>
            <a:r>
              <a:rPr lang="en-US" dirty="0"/>
              <a:t>Potential other uses?</a:t>
            </a:r>
          </a:p>
          <a:p>
            <a:r>
              <a:rPr lang="en-US" dirty="0"/>
              <a:t>Importance of ethnobotany and conservation </a:t>
            </a:r>
          </a:p>
        </p:txBody>
      </p:sp>
    </p:spTree>
    <p:extLst>
      <p:ext uri="{BB962C8B-B14F-4D97-AF65-F5344CB8AC3E}">
        <p14:creationId xmlns:p14="http://schemas.microsoft.com/office/powerpoint/2010/main" val="4209917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3B52D-96E7-F94E-8F5F-638D4639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ADBE4-568E-E040-B8AC-5B2128D0F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Study was done by Marques de Lucena et al. In the San Francisco community, </a:t>
            </a:r>
            <a:r>
              <a:rPr lang="en-US" dirty="0" err="1"/>
              <a:t>Paraiba</a:t>
            </a:r>
            <a:r>
              <a:rPr lang="en-US" dirty="0"/>
              <a:t>, Brazil exploring ethnobotanical uses of </a:t>
            </a:r>
            <a:r>
              <a:rPr lang="en-US" dirty="0" err="1"/>
              <a:t>Cacrtace</a:t>
            </a:r>
            <a:r>
              <a:rPr lang="en-US" dirty="0"/>
              <a:t> </a:t>
            </a:r>
          </a:p>
          <a:p>
            <a:r>
              <a:rPr lang="en-US" dirty="0"/>
              <a:t>118 local informants</a:t>
            </a:r>
          </a:p>
          <a:p>
            <a:r>
              <a:rPr lang="en-US" dirty="0"/>
              <a:t>9 main species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2AC0C-8EE2-B147-8258-64CCE9AA6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8" t="35867" r="55268" b="20086"/>
          <a:stretch/>
        </p:blipFill>
        <p:spPr>
          <a:xfrm>
            <a:off x="6985000" y="2713284"/>
            <a:ext cx="4521970" cy="350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10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E3183-467B-0F4A-90C3-0A64297F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Cereus </a:t>
            </a:r>
            <a:r>
              <a:rPr lang="en-US" i="1" dirty="0" err="1"/>
              <a:t>jamacaru</a:t>
            </a:r>
            <a:r>
              <a:rPr lang="en-US" i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46040-17F6-014C-8252-19328C4A2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Uses:</a:t>
            </a:r>
          </a:p>
          <a:p>
            <a:pPr lvl="1"/>
            <a:r>
              <a:rPr lang="en-US" dirty="0"/>
              <a:t>Fruit is used for candies or eaten fresh</a:t>
            </a:r>
          </a:p>
          <a:p>
            <a:pPr lvl="1"/>
            <a:r>
              <a:rPr lang="en-US" dirty="0"/>
              <a:t>Wood used for construction (doors/housing)</a:t>
            </a:r>
          </a:p>
          <a:p>
            <a:pPr lvl="1"/>
            <a:r>
              <a:rPr lang="en-US" dirty="0"/>
              <a:t>Tea from root medicinally used</a:t>
            </a:r>
          </a:p>
          <a:p>
            <a:pPr lvl="1"/>
            <a:r>
              <a:rPr lang="en-US" dirty="0"/>
              <a:t>Syrups from marrow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FA5630-F4C1-3E4A-81F3-5903CDE73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761" y="3429000"/>
            <a:ext cx="3868499" cy="290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AE0447-E9F4-FC4B-961E-9734F8B6F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476" y="546530"/>
            <a:ext cx="294894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29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A818-1463-114A-B5C4-5FBFDCFFD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Melocactus</a:t>
            </a:r>
            <a:r>
              <a:rPr lang="en-US" i="1" dirty="0"/>
              <a:t> </a:t>
            </a:r>
            <a:r>
              <a:rPr lang="en-US" i="1" dirty="0" err="1"/>
              <a:t>bahiensis</a:t>
            </a:r>
            <a:r>
              <a:rPr lang="en-US" i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84405-F02C-4441-8089-7AD7A87C6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Uses:</a:t>
            </a:r>
          </a:p>
          <a:p>
            <a:pPr lvl="1"/>
            <a:r>
              <a:rPr lang="en-US" dirty="0"/>
              <a:t>Fresh fruit</a:t>
            </a:r>
          </a:p>
          <a:p>
            <a:pPr lvl="1"/>
            <a:r>
              <a:rPr lang="en-US" dirty="0"/>
              <a:t>Fodder plant</a:t>
            </a:r>
          </a:p>
          <a:p>
            <a:pPr lvl="1"/>
            <a:r>
              <a:rPr lang="en-US" dirty="0"/>
              <a:t>Ornamental</a:t>
            </a:r>
          </a:p>
          <a:p>
            <a:pPr lvl="1"/>
            <a:r>
              <a:rPr lang="en-US" dirty="0"/>
              <a:t>Religious/magic uses </a:t>
            </a:r>
          </a:p>
          <a:p>
            <a:pPr lvl="1"/>
            <a:r>
              <a:rPr lang="en-US" dirty="0"/>
              <a:t>Kernel is used in syrup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E77FEC-995D-0B4D-9BF4-3195AE403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211" y="1864822"/>
            <a:ext cx="5560291" cy="417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61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BDD99-47A5-954A-BF47-C5CEE632A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Nopales </a:t>
            </a:r>
            <a:r>
              <a:rPr lang="en-US" i="1" dirty="0" err="1"/>
              <a:t>cochenilifera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05FB9-BC36-F74D-89EA-63B5630FA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Uses:</a:t>
            </a:r>
          </a:p>
          <a:p>
            <a:pPr lvl="1"/>
            <a:r>
              <a:rPr lang="en-US" dirty="0"/>
              <a:t>Fruit</a:t>
            </a:r>
          </a:p>
          <a:p>
            <a:pPr lvl="1"/>
            <a:r>
              <a:rPr lang="en-US" dirty="0"/>
              <a:t>Fodder</a:t>
            </a:r>
          </a:p>
          <a:p>
            <a:pPr lvl="1"/>
            <a:r>
              <a:rPr lang="en-US" dirty="0"/>
              <a:t>Ornamental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8A3934-2969-E143-B739-5D813CB67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636" y="1687073"/>
            <a:ext cx="5375564" cy="40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81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01F16-E460-9D4B-9755-71A732EF5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Opuntia ficus indica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4C3C9-CDFA-584A-8795-EDEE5D391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026" y="2014194"/>
            <a:ext cx="5558368" cy="4976470"/>
          </a:xfrm>
        </p:spPr>
        <p:txBody>
          <a:bodyPr/>
          <a:lstStyle/>
          <a:p>
            <a:r>
              <a:rPr lang="en-US" dirty="0"/>
              <a:t>Uses:</a:t>
            </a:r>
          </a:p>
          <a:p>
            <a:pPr lvl="1"/>
            <a:r>
              <a:rPr lang="en-US" dirty="0"/>
              <a:t>Mostly a forage crop</a:t>
            </a:r>
          </a:p>
          <a:p>
            <a:pPr lvl="1"/>
            <a:r>
              <a:rPr lang="en-US" dirty="0"/>
              <a:t>Used in many foods, fruit is commercialized as ‘</a:t>
            </a:r>
            <a:r>
              <a:rPr lang="en-US" dirty="0" err="1"/>
              <a:t>figo</a:t>
            </a:r>
            <a:r>
              <a:rPr lang="en-US" dirty="0"/>
              <a:t> da India”</a:t>
            </a:r>
          </a:p>
          <a:p>
            <a:pPr lvl="1"/>
            <a:r>
              <a:rPr lang="en-US" dirty="0" err="1"/>
              <a:t>Hygine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Religious magic</a:t>
            </a:r>
          </a:p>
          <a:p>
            <a:pPr lvl="1"/>
            <a:r>
              <a:rPr lang="en-US" dirty="0"/>
              <a:t>Shade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B62E32-34D5-EC46-A8A4-172E139D4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970" y="1799167"/>
            <a:ext cx="4292986" cy="4292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E75ED1-85D9-BD44-A453-C4BB6CA97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210" y="3849551"/>
            <a:ext cx="2857116" cy="189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67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12475-C71A-4E44-9C07-17A23403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Opuntia </a:t>
            </a:r>
            <a:r>
              <a:rPr lang="en-US" i="1" dirty="0" err="1"/>
              <a:t>stricta</a:t>
            </a:r>
            <a:r>
              <a:rPr lang="en-US" i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57C54-0601-A44B-AD0C-9543F82E5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Uses:</a:t>
            </a:r>
          </a:p>
          <a:p>
            <a:pPr lvl="1"/>
            <a:r>
              <a:rPr lang="en-US" dirty="0"/>
              <a:t>Hedge fences</a:t>
            </a:r>
          </a:p>
          <a:p>
            <a:pPr lvl="1"/>
            <a:r>
              <a:rPr lang="en-US" dirty="0"/>
              <a:t>Fruit</a:t>
            </a:r>
          </a:p>
          <a:p>
            <a:pPr lvl="1"/>
            <a:r>
              <a:rPr lang="en-US" dirty="0"/>
              <a:t>Fodder</a:t>
            </a:r>
          </a:p>
          <a:p>
            <a:pPr lvl="1"/>
            <a:r>
              <a:rPr lang="en-US" dirty="0"/>
              <a:t>Ornamental 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058217-12A5-C740-9E0A-88627C7A1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303" y="1945640"/>
            <a:ext cx="63500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49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8C429-B882-0744-B4C7-3B3178A44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Pilosocereus</a:t>
            </a:r>
            <a:r>
              <a:rPr lang="en-US" i="1" dirty="0"/>
              <a:t> </a:t>
            </a:r>
            <a:r>
              <a:rPr lang="en-US" i="1" dirty="0" err="1"/>
              <a:t>gounellei</a:t>
            </a:r>
            <a:r>
              <a:rPr lang="en-US" i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264D3-7F2F-2C47-9777-D47CA0ACD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Uses: </a:t>
            </a:r>
          </a:p>
          <a:p>
            <a:pPr lvl="1"/>
            <a:r>
              <a:rPr lang="en-US" dirty="0"/>
              <a:t>Marrow baked or cooked (candy or flour)</a:t>
            </a:r>
          </a:p>
          <a:p>
            <a:pPr lvl="1"/>
            <a:r>
              <a:rPr lang="en-US" dirty="0"/>
              <a:t>Plant is burned and served to animals</a:t>
            </a:r>
          </a:p>
          <a:p>
            <a:pPr lvl="1"/>
            <a:r>
              <a:rPr lang="en-US" dirty="0"/>
              <a:t>Ornamental </a:t>
            </a:r>
          </a:p>
          <a:p>
            <a:pPr lvl="1"/>
            <a:r>
              <a:rPr lang="en-US" dirty="0" err="1"/>
              <a:t>Hygine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888FBB-26BB-B14F-AB12-59E84E279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314" y="3735658"/>
            <a:ext cx="3437193" cy="2571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23DC89-35E0-2843-9D22-AB1C671DA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27" y="3837580"/>
            <a:ext cx="3887161" cy="2469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EDC151-5740-8142-8FBE-F1BB3C7F97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71" t="9487" r="27575" b="36227"/>
          <a:stretch/>
        </p:blipFill>
        <p:spPr>
          <a:xfrm>
            <a:off x="4723238" y="3837580"/>
            <a:ext cx="2745524" cy="24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10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A9BA52-6218-A94A-9600-368EA63A0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39" r="-2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1D1FF4-7F97-4936-9A4C-9FB71D8FB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70550-0F18-1D49-A6B0-99A2AA182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i="1" dirty="0" err="1"/>
              <a:t>Pilosocereus</a:t>
            </a:r>
            <a:r>
              <a:rPr lang="en-US" i="1" dirty="0"/>
              <a:t> </a:t>
            </a:r>
            <a:r>
              <a:rPr lang="en-US" i="1" dirty="0" err="1"/>
              <a:t>pachycladus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04C91-9DF6-3B43-A04A-350819D87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en-US" dirty="0"/>
              <a:t>Uses:</a:t>
            </a:r>
          </a:p>
          <a:p>
            <a:pPr lvl="1"/>
            <a:r>
              <a:rPr lang="en-US" dirty="0"/>
              <a:t>Marrow is cooked or baked and eaten</a:t>
            </a:r>
          </a:p>
          <a:p>
            <a:pPr lvl="1"/>
            <a:r>
              <a:rPr lang="en-US" dirty="0"/>
              <a:t>Fruit is eaten raw</a:t>
            </a:r>
          </a:p>
          <a:p>
            <a:pPr lvl="1"/>
            <a:r>
              <a:rPr lang="en-US" dirty="0"/>
              <a:t>Wood used for firewood or as fences</a:t>
            </a:r>
          </a:p>
          <a:p>
            <a:pPr lvl="1"/>
            <a:r>
              <a:rPr lang="en-US" dirty="0"/>
              <a:t>Shade</a:t>
            </a:r>
          </a:p>
          <a:p>
            <a:pPr lvl="1"/>
            <a:r>
              <a:rPr lang="en-US" dirty="0"/>
              <a:t>Building tools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34B852-4147-EC4D-9A95-2D8964CD2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769" y="1531075"/>
            <a:ext cx="2846888" cy="3795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767335-8C4A-9B4A-BD6F-E20EEA8CF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769" y="1346489"/>
            <a:ext cx="3126893" cy="416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824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</Words>
  <Application>Microsoft Macintosh PowerPoint</Application>
  <PresentationFormat>Widescreen</PresentationFormat>
  <Paragraphs>69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Century Gothic</vt:lpstr>
      <vt:lpstr>Garamond</vt:lpstr>
      <vt:lpstr>Savon</vt:lpstr>
      <vt:lpstr>Use and knowledge of CACTACEAE in northeastern brazil</vt:lpstr>
      <vt:lpstr>Study Methods</vt:lpstr>
      <vt:lpstr>Cereus jamacaru </vt:lpstr>
      <vt:lpstr>Melocactus bahiensis </vt:lpstr>
      <vt:lpstr>Nopales cochenilifera</vt:lpstr>
      <vt:lpstr>Opuntia ficus indica</vt:lpstr>
      <vt:lpstr>Opuntia stricta </vt:lpstr>
      <vt:lpstr>Pilosocereus gounellei </vt:lpstr>
      <vt:lpstr>Pilosocereus pachycladus</vt:lpstr>
      <vt:lpstr>Tacinga inamoena</vt:lpstr>
      <vt:lpstr>Tacinga palmadora</vt:lpstr>
      <vt:lpstr>Conclusions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CACTACEAE</dc:title>
  <dc:creator>Mackenzie Laverick</dc:creator>
  <cp:lastModifiedBy>David Barrington</cp:lastModifiedBy>
  <cp:revision>4</cp:revision>
  <dcterms:created xsi:type="dcterms:W3CDTF">2020-10-30T12:11:14Z</dcterms:created>
  <dcterms:modified xsi:type="dcterms:W3CDTF">2020-11-06T18:11:35Z</dcterms:modified>
</cp:coreProperties>
</file>